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7" r:id="rId26"/>
    <p:sldId id="338" r:id="rId27"/>
    <p:sldId id="339" r:id="rId28"/>
    <p:sldId id="340" r:id="rId29"/>
    <p:sldId id="341" r:id="rId30"/>
    <p:sldId id="336" r:id="rId31"/>
    <p:sldId id="333" r:id="rId32"/>
    <p:sldId id="292" r:id="rId33"/>
    <p:sldId id="293" r:id="rId34"/>
    <p:sldId id="295" r:id="rId35"/>
    <p:sldId id="334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32" r:id="rId50"/>
    <p:sldId id="318" r:id="rId51"/>
    <p:sldId id="331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3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00FF"/>
    <a:srgbClr val="FFFF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>
        <p:scale>
          <a:sx n="100" d="100"/>
          <a:sy n="100" d="100"/>
        </p:scale>
        <p:origin x="-984" y="-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12/7/2011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12/7/2011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12/7/2011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12/7/2011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12/7/2011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(CAES):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Flywheel:</a:t>
            </a:r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 (Thermal)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81400" y="2362200"/>
            <a:ext cx="51434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Magnetic:</a:t>
            </a:r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Ultracapacitors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079242"/>
            <a:ext cx="876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</a:t>
            </a:r>
          </a:p>
          <a:p>
            <a:pPr lvl="1"/>
            <a:r>
              <a:rPr lang="en-US" sz="2400" dirty="0" smtClean="0"/>
              <a:t>Cell/stack voltage (electrical)</a:t>
            </a:r>
          </a:p>
          <a:p>
            <a:pPr lvl="2"/>
            <a:r>
              <a:rPr lang="en-US" sz="2200" dirty="0" smtClean="0"/>
              <a:t>Electrical potential for individual cells, or a stack of cells</a:t>
            </a:r>
          </a:p>
          <a:p>
            <a:pPr lvl="2"/>
            <a:r>
              <a:rPr lang="en-US" sz="2200" dirty="0" smtClean="0"/>
              <a:t>Measured in Volts</a:t>
            </a:r>
          </a:p>
          <a:p>
            <a:pPr lvl="1"/>
            <a:r>
              <a:rPr lang="en-US" sz="2400" dirty="0" smtClean="0"/>
              <a:t>Energy capacity (electrical, mechanical, heat)</a:t>
            </a:r>
          </a:p>
          <a:p>
            <a:pPr lvl="2"/>
            <a:r>
              <a:rPr lang="en-US" sz="2200" dirty="0" smtClean="0"/>
              <a:t>Stored electrical charge</a:t>
            </a:r>
          </a:p>
          <a:p>
            <a:pPr lvl="2"/>
            <a:r>
              <a:rPr lang="en-US" sz="2200" dirty="0" smtClean="0"/>
              <a:t>Measured in </a:t>
            </a:r>
            <a:r>
              <a:rPr lang="en-US" sz="2400" dirty="0" smtClean="0"/>
              <a:t>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Output rating (electrical, mechanical, heat)</a:t>
            </a:r>
          </a:p>
          <a:p>
            <a:pPr lvl="2"/>
            <a:r>
              <a:rPr lang="en-US" sz="2200" dirty="0" smtClean="0"/>
              <a:t>Electrical output rate</a:t>
            </a:r>
          </a:p>
          <a:p>
            <a:pPr lvl="2"/>
            <a:r>
              <a:rPr lang="en-US" sz="2200" dirty="0" smtClean="0"/>
              <a:t>Measured in two ways</a:t>
            </a:r>
          </a:p>
          <a:p>
            <a:pPr lvl="3"/>
            <a:r>
              <a:rPr lang="en-US" sz="2000" dirty="0" smtClean="0"/>
              <a:t>Power</a:t>
            </a:r>
          </a:p>
          <a:p>
            <a:pPr lvl="4"/>
            <a:r>
              <a:rPr lang="en-US" sz="2000" dirty="0" smtClean="0"/>
              <a:t>Couple with voltage – Watt</a:t>
            </a:r>
          </a:p>
          <a:p>
            <a:pPr lvl="4"/>
            <a:r>
              <a:rPr lang="en-US" sz="2000" dirty="0" smtClean="0"/>
              <a:t>“Force” – Joules per second</a:t>
            </a:r>
          </a:p>
          <a:p>
            <a:pPr lvl="4"/>
            <a:r>
              <a:rPr lang="en-US" sz="2000" dirty="0" smtClean="0"/>
              <a:t>Unit of cooling – Ton</a:t>
            </a:r>
          </a:p>
          <a:p>
            <a:pPr lvl="3"/>
            <a:r>
              <a:rPr lang="en-US" sz="2000" dirty="0" smtClean="0"/>
              <a:t>Current</a:t>
            </a:r>
          </a:p>
          <a:p>
            <a:pPr lvl="4"/>
            <a:r>
              <a:rPr lang="en-US" sz="2000" dirty="0" smtClean="0"/>
              <a:t>Independent of voltage</a:t>
            </a:r>
          </a:p>
          <a:p>
            <a:pPr lvl="4"/>
            <a:r>
              <a:rPr lang="en-US" sz="2000" dirty="0" smtClean="0"/>
              <a:t>Direct Coulomb rates – Amp</a:t>
            </a:r>
          </a:p>
          <a:p>
            <a:pPr lvl="4"/>
            <a:r>
              <a:rPr lang="en-US" sz="2000" dirty="0" smtClean="0"/>
              <a:t>Relative size – “C”-rating – referenced to capacity in 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Internal resistance (electrical)</a:t>
            </a:r>
          </a:p>
          <a:p>
            <a:pPr lvl="2"/>
            <a:r>
              <a:rPr lang="en-US" sz="2200" dirty="0" smtClean="0"/>
              <a:t>Impedance of the storage</a:t>
            </a:r>
          </a:p>
          <a:p>
            <a:pPr lvl="2"/>
            <a:r>
              <a:rPr lang="en-US" sz="2200" dirty="0" smtClean="0"/>
              <a:t>Measured in Ohms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the “C” rate of the previous problem?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" y="4614731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Not necessarily large capacity</a:t>
            </a:r>
          </a:p>
          <a:p>
            <a:pPr lvl="1"/>
            <a:r>
              <a:rPr lang="en-US" dirty="0" smtClean="0"/>
              <a:t>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Renewables-integration (smooth localized renewables)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 smtClean="0"/>
              <a:t>Pumped Hydro or Compressed Air (</a:t>
            </a:r>
            <a:r>
              <a:rPr lang="en-US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Electric vehicles began as early as 1830’s</a:t>
            </a:r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r>
              <a:rPr lang="en-US" dirty="0"/>
              <a:t>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 (Thermal)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8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Batteries are one of the most cost-effective storage technologies available</a:t>
            </a:r>
          </a:p>
          <a:p>
            <a:r>
              <a:rPr lang="en-US" sz="2000" dirty="0" smtClean="0"/>
              <a:t>Become charged by undergoing internal chemical reactions, and discharge when reversing the reaction</a:t>
            </a:r>
          </a:p>
          <a:p>
            <a:r>
              <a:rPr lang="en-US" sz="2000" dirty="0" smtClean="0"/>
              <a:t>Cannot operate at high power levels for long time periods</a:t>
            </a:r>
          </a:p>
          <a:p>
            <a:r>
              <a:rPr lang="en-US" sz="2000" dirty="0" smtClean="0"/>
              <a:t>Battery lifetime reduced in accordance with frequency of deep discharges</a:t>
            </a:r>
          </a:p>
          <a:p>
            <a:r>
              <a:rPr lang="en-US" sz="2000" dirty="0" smtClean="0"/>
              <a:t>Environmental concerns because of chemicals involved</a:t>
            </a:r>
          </a:p>
          <a:p>
            <a:pPr lvl="1"/>
            <a:r>
              <a:rPr lang="en-US" sz="1800" dirty="0" smtClean="0"/>
              <a:t>Storage and disposal of hazardous materials can cause issues</a:t>
            </a:r>
          </a:p>
          <a:p>
            <a:r>
              <a:rPr lang="en-US" sz="2000" dirty="0" smtClean="0"/>
              <a:t>Battery types</a:t>
            </a:r>
            <a:r>
              <a:rPr lang="en-US" sz="2000" dirty="0"/>
              <a:t>: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4572000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67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3263</Words>
  <Application>Microsoft Office PowerPoint</Application>
  <PresentationFormat>On-screen Show (4:3)</PresentationFormat>
  <Paragraphs>677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Substation and Distribution Automation</vt:lpstr>
      <vt:lpstr>Module 7 Overview</vt:lpstr>
      <vt:lpstr>Part 1: General Information</vt:lpstr>
      <vt:lpstr>Background</vt:lpstr>
      <vt:lpstr>Background Cont.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 (Thermal)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 2: Energy Storage Uses</vt:lpstr>
      <vt:lpstr>Energy Storage Uses   Storage Analysis</vt:lpstr>
      <vt:lpstr>Energy Storage Uses   Storage Analysis</vt:lpstr>
      <vt:lpstr>Energy Storage Uses   Storage Analysis</vt:lpstr>
      <vt:lpstr>Energy Storage Uses   Storage Analysis – Example</vt:lpstr>
      <vt:lpstr>Energy Storage Uses Storage Analysis – Example</vt:lpstr>
      <vt:lpstr>Energy Storage Uses Storage Analysis – Example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Module 7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Schneider; Schneider, Kevin</dc:creator>
  <cp:lastModifiedBy>Staff</cp:lastModifiedBy>
  <cp:revision>283</cp:revision>
  <dcterms:created xsi:type="dcterms:W3CDTF">2006-08-16T00:00:00Z</dcterms:created>
  <dcterms:modified xsi:type="dcterms:W3CDTF">2011-12-07T18:51:04Z</dcterms:modified>
</cp:coreProperties>
</file>